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948CB"/>
    <a:srgbClr val="0B49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9/8/2025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azu777/DataScienceRepository-/blob/main/IBM_DS_Final_Project/3%20-%20SPAECEX%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azu777/DataScienceRepository-/blob/main/IBM_DS_Final_Project/5%20-%20EXPLORATORY%20DATA%20ANALYSIS%20WITH%20VISUALIS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cf-courses-data.s3.us.cloud-object-storage.appdomain.cloud/IBM-DS0321EN-SkillsNetwork/labs/module_2/data/Spacex.csv"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nazu777/DataScienceRepository-/blob/main/IBM_DS_Final_Project/4%20-%20SPACEX%20SQL.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azu777/DataScienceRepository-/blob/main/IBM_DS_Final_Project/6%20-%20SPACEX%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azu777/DataScienceRepository-/blob/main/IBM_DS_Final_Project/7%20-%20SPACEX%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azu777/DataScienceRepository-/blob/main/IBM_DS_Final_Project/7%20-%20SPACEX%20MACHINE%20LEARN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nazu777/DataScienceRepository-/blob/main/IBM_DS_Final_Project/accuracy_graph_comparision.py"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github.com/nazu777/DataScienceRepository-/blob/main/IBM_DS_Final_Project/1%20-%20SPAECX%20DATA%20COLLECTION%20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nazu777/DataScienceRepository-/blob/main/IBM_DS_Final_Project/2%20-%20SPACEX%20WEBSCRAP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Shrihari Viswanathan</a:t>
            </a:r>
          </a:p>
          <a:p>
            <a:r>
              <a:rPr lang="en-US" dirty="0">
                <a:solidFill>
                  <a:schemeClr val="bg2"/>
                </a:solidFill>
                <a:latin typeface="Abadi" panose="020B0604020104020204" pitchFamily="34" charset="0"/>
                <a:ea typeface="SF Pro" pitchFamily="2" charset="0"/>
                <a:cs typeface="SF Pro" pitchFamily="2" charset="0"/>
              </a:rPr>
              <a:t>8</a:t>
            </a:r>
            <a:r>
              <a:rPr lang="en-US" baseline="30000" dirty="0">
                <a:solidFill>
                  <a:schemeClr val="bg2"/>
                </a:solidFill>
                <a:latin typeface="Abadi" panose="020B0604020104020204" pitchFamily="34" charset="0"/>
                <a:ea typeface="SF Pro" pitchFamily="2" charset="0"/>
                <a:cs typeface="SF Pro" pitchFamily="2" charset="0"/>
              </a:rPr>
              <a:t>th </a:t>
            </a:r>
            <a:r>
              <a:rPr lang="en-US" dirty="0">
                <a:solidFill>
                  <a:schemeClr val="bg2"/>
                </a:solidFill>
                <a:latin typeface="Abadi" panose="020B0604020104020204" pitchFamily="34" charset="0"/>
                <a:ea typeface="SF Pro" pitchFamily="2" charset="0"/>
                <a:cs typeface="SF Pro" pitchFamily="2" charset="0"/>
              </a:rPr>
              <a:t> September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4"/>
            <a:ext cx="4988532" cy="4199949"/>
          </a:xfrm>
          <a:prstGeom prst="rect">
            <a:avLst/>
          </a:prstGeom>
        </p:spPr>
        <p:txBody>
          <a:bodyPr/>
          <a:lstStyle/>
          <a:p>
            <a:endParaRPr lang="en-US" sz="1100" dirty="0">
              <a:latin typeface="Abadi" panose="020B0604020104020204" pitchFamily="34" charset="0"/>
            </a:endParaRPr>
          </a:p>
          <a:p>
            <a:r>
              <a:rPr lang="en-US" sz="2000" dirty="0">
                <a:latin typeface="Abadi" panose="020B0604020104020204" pitchFamily="34" charset="0"/>
              </a:rPr>
              <a:t>Performed Exploratory Data Analysis to identify patterns in SpaceX launch Data.</a:t>
            </a:r>
          </a:p>
          <a:p>
            <a:r>
              <a:rPr lang="en-US" sz="2000" dirty="0">
                <a:latin typeface="Abadi" panose="020B0604020104020204" pitchFamily="34" charset="0"/>
              </a:rPr>
              <a:t>Analyzed different landing outcomes and frequency of rockets launched to each particular orbit</a:t>
            </a:r>
          </a:p>
          <a:p>
            <a:r>
              <a:rPr lang="en-US" sz="2000" dirty="0">
                <a:latin typeface="Abadi" panose="020B0604020104020204" pitchFamily="34" charset="0"/>
              </a:rPr>
              <a:t>Converted the landing outcomes to a numerical approach, preparing the dataset for the supervised machine learning model.</a:t>
            </a:r>
          </a:p>
          <a:p>
            <a:r>
              <a:rPr lang="en-US" sz="2000" dirty="0">
                <a:latin typeface="Abadi" panose="020B0604020104020204" pitchFamily="34" charset="0"/>
              </a:rPr>
              <a:t>Link of the Notebook: </a:t>
            </a:r>
            <a:r>
              <a:rPr lang="en-US" sz="2000" dirty="0">
                <a:latin typeface="Abadi" panose="020B0604020104020204" pitchFamily="34" charset="0"/>
                <a:hlinkClick r:id="rId3"/>
              </a:rPr>
              <a:t>link</a:t>
            </a:r>
            <a:endParaRPr lang="en-US" sz="2000" dirty="0">
              <a:latin typeface="Abadi" panose="020B0604020104020204" pitchFamily="34" charset="0"/>
            </a:endParaRPr>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0" name="Picture 9">
            <a:extLst>
              <a:ext uri="{FF2B5EF4-FFF2-40B4-BE49-F238E27FC236}">
                <a16:creationId xmlns:a16="http://schemas.microsoft.com/office/drawing/2014/main" id="{5DE738D0-0A55-C4FF-1E42-2EBB57F4F85A}"/>
              </a:ext>
            </a:extLst>
          </p:cNvPr>
          <p:cNvPicPr>
            <a:picLocks noChangeAspect="1"/>
          </p:cNvPicPr>
          <p:nvPr/>
        </p:nvPicPr>
        <p:blipFill>
          <a:blip r:embed="rId4"/>
          <a:stretch>
            <a:fillRect/>
          </a:stretch>
        </p:blipFill>
        <p:spPr>
          <a:xfrm>
            <a:off x="5758543" y="2133600"/>
            <a:ext cx="5565940" cy="361405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423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The relationships between the outcome of the first part of the rocket being reused and Payload Mass, Flight Number, Orbit launched to, Launch site was observed and taken into consideration before proceeding with the training   Also, the average success rate each year for the reuse of Falcon 9 has also          been observed</a:t>
            </a:r>
          </a:p>
          <a:p>
            <a:pPr>
              <a:lnSpc>
                <a:spcPct val="100000"/>
              </a:lnSpc>
              <a:spcBef>
                <a:spcPts val="1400"/>
              </a:spcBef>
            </a:pPr>
            <a:r>
              <a:rPr lang="en-US" sz="2200" dirty="0">
                <a:solidFill>
                  <a:schemeClr val="accent3">
                    <a:lumMod val="25000"/>
                  </a:schemeClr>
                </a:solidFill>
                <a:latin typeface="Abadi" panose="020B0604020104020204" pitchFamily="34" charset="0"/>
              </a:rPr>
              <a:t>Category plot, Scatter plot, Bar charts, Line charts were used for this purpose</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of the Notebook and graphs : </a:t>
            </a:r>
            <a:r>
              <a:rPr lang="en-US" sz="2200" dirty="0">
                <a:solidFill>
                  <a:schemeClr val="accent3">
                    <a:lumMod val="25000"/>
                  </a:schemeClr>
                </a:solidFill>
                <a:latin typeface="Abadi" panose="020B0604020104020204" pitchFamily="34" charset="0"/>
                <a:hlinkClick r:id="rId3"/>
              </a:rPr>
              <a:t>link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Performed Analysis on the csv </a:t>
            </a:r>
            <a:r>
              <a:rPr lang="en-US" sz="2200" dirty="0">
                <a:solidFill>
                  <a:schemeClr val="accent3">
                    <a:lumMod val="25000"/>
                  </a:schemeClr>
                </a:solidFill>
                <a:latin typeface="Abadi" panose="020B0604020104020204" pitchFamily="34" charset="0"/>
                <a:hlinkClick r:id="rId3"/>
              </a:rPr>
              <a:t>file</a:t>
            </a:r>
            <a:r>
              <a:rPr lang="en-US" sz="2200" dirty="0">
                <a:solidFill>
                  <a:schemeClr val="accent3">
                    <a:lumMod val="25000"/>
                  </a:schemeClr>
                </a:solidFill>
                <a:latin typeface="Abadi" panose="020B0604020104020204" pitchFamily="34" charset="0"/>
              </a:rPr>
              <a:t> by converting it to a database in SQL. Found details and relationships regarding Payload,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Launch site, Orbit.</a:t>
            </a:r>
          </a:p>
          <a:p>
            <a:pPr lvl="1">
              <a:lnSpc>
                <a:spcPct val="100000"/>
              </a:lnSpc>
              <a:spcBef>
                <a:spcPts val="1400"/>
              </a:spcBef>
              <a:buFontTx/>
              <a:buChar char="-"/>
            </a:pPr>
            <a:r>
              <a:rPr lang="en-US" sz="18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8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8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8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800" dirty="0">
                <a:solidFill>
                  <a:schemeClr val="bg2">
                    <a:lumMod val="50000"/>
                  </a:schemeClr>
                </a:solidFill>
                <a:latin typeface="Abadi"/>
              </a:rPr>
              <a:t>The failed landing outcomes in drone ship, their booster version and launch site names.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of Notebook: </a:t>
            </a:r>
            <a:r>
              <a:rPr lang="en-US" sz="2200" dirty="0">
                <a:solidFill>
                  <a:schemeClr val="accent3">
                    <a:lumMod val="25000"/>
                  </a:schemeClr>
                </a:solidFill>
                <a:latin typeface="Abadi" panose="020B0604020104020204" pitchFamily="34" charset="0"/>
                <a:hlinkClick r:id="rId4"/>
              </a:rPr>
              <a:t>link</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26711"/>
            <a:ext cx="10515600" cy="435133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Performed geospatial analysis on SpaceX launch data using Folium maps.</a:t>
            </a:r>
            <a:br>
              <a:rPr lang="en-US" sz="2200" dirty="0">
                <a:latin typeface="Abadi" panose="020B0604020104020204" pitchFamily="34" charset="0"/>
              </a:rPr>
            </a:br>
            <a:r>
              <a:rPr lang="en-US" sz="2200" dirty="0">
                <a:latin typeface="Abadi" panose="020B0604020104020204" pitchFamily="34" charset="0"/>
              </a:rPr>
              <a:t>Visualized launch outcomes with color-coded markers to identify launch sites with higher success rates.</a:t>
            </a:r>
          </a:p>
          <a:p>
            <a:pPr>
              <a:lnSpc>
                <a:spcPct val="100000"/>
              </a:lnSpc>
              <a:spcBef>
                <a:spcPts val="1400"/>
              </a:spcBef>
            </a:pPr>
            <a:r>
              <a:rPr lang="en-US" sz="2200" dirty="0">
                <a:latin typeface="Abadi" panose="020B0604020104020204" pitchFamily="34" charset="0"/>
              </a:rPr>
              <a:t>Encoded launch outcomes into binary classes (0 for failure, 1 for success) for machine learning.</a:t>
            </a:r>
          </a:p>
          <a:p>
            <a:pPr>
              <a:lnSpc>
                <a:spcPct val="100000"/>
              </a:lnSpc>
              <a:spcBef>
                <a:spcPts val="1400"/>
              </a:spcBef>
            </a:pPr>
            <a:r>
              <a:rPr lang="en-US" sz="2200" dirty="0">
                <a:latin typeface="Abadi" panose="020B0604020104020204" pitchFamily="34" charset="0"/>
              </a:rPr>
              <a:t>Answered the questions: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in close proximity to railways, highways and coastlines for better transport accessibility?</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the launch sites located at a safe distance from cities ?</a:t>
            </a:r>
            <a:endParaRPr lang="en-US" sz="18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of Notebook: </a:t>
            </a:r>
            <a:r>
              <a:rPr lang="en-US" sz="2200" dirty="0">
                <a:solidFill>
                  <a:schemeClr val="accent3">
                    <a:lumMod val="25000"/>
                  </a:schemeClr>
                </a:solidFill>
                <a:latin typeface="Abadi" panose="020B0604020104020204" pitchFamily="34" charset="0"/>
                <a:hlinkClick r:id="rId3"/>
              </a:rPr>
              <a:t>link</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22533"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Built an Interactive Dashboard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consisting of Pie Charts and Category Plots to answer the questions</a:t>
            </a:r>
          </a:p>
          <a:p>
            <a:pPr marL="457200" lvl="1" indent="0">
              <a:lnSpc>
                <a:spcPct val="100000"/>
              </a:lnSpc>
              <a:spcBef>
                <a:spcPts val="1400"/>
              </a:spcBef>
              <a:buNone/>
            </a:pPr>
            <a:r>
              <a:rPr lang="en-US" sz="1800" dirty="0">
                <a:solidFill>
                  <a:schemeClr val="bg2">
                    <a:lumMod val="50000"/>
                  </a:schemeClr>
                </a:solidFill>
                <a:latin typeface="Abadi" panose="020B0604020104020204" pitchFamily="34" charset="0"/>
              </a:rPr>
              <a:t>- Which launch site to launch from to expect a successful launch ? </a:t>
            </a:r>
          </a:p>
          <a:p>
            <a:pPr marL="457200" lvl="1" indent="0">
              <a:lnSpc>
                <a:spcPct val="100000"/>
              </a:lnSpc>
              <a:spcBef>
                <a:spcPts val="1400"/>
              </a:spcBef>
              <a:buNone/>
            </a:pPr>
            <a:r>
              <a:rPr lang="en-US" sz="1800" dirty="0">
                <a:solidFill>
                  <a:schemeClr val="bg2">
                    <a:lumMod val="50000"/>
                  </a:schemeClr>
                </a:solidFill>
                <a:latin typeface="Abadi" panose="020B0604020104020204" pitchFamily="34" charset="0"/>
              </a:rPr>
              <a:t>- What is the payload range to use maximize the chances of reusing the first part of the - rocket ?</a:t>
            </a:r>
          </a:p>
          <a:p>
            <a:pPr marL="457200" lvl="1" indent="0">
              <a:lnSpc>
                <a:spcPct val="100000"/>
              </a:lnSpc>
              <a:spcBef>
                <a:spcPts val="1400"/>
              </a:spcBef>
              <a:buNone/>
            </a:pPr>
            <a:r>
              <a:rPr lang="en-US" sz="1800" dirty="0">
                <a:solidFill>
                  <a:schemeClr val="bg2">
                    <a:lumMod val="50000"/>
                  </a:schemeClr>
                </a:solidFill>
                <a:latin typeface="Abadi" panose="020B0604020104020204" pitchFamily="34" charset="0"/>
              </a:rPr>
              <a:t>- Which version has the highest success rate of launching ?</a:t>
            </a:r>
          </a:p>
          <a:p>
            <a:pPr>
              <a:lnSpc>
                <a:spcPct val="100000"/>
              </a:lnSpc>
              <a:spcBef>
                <a:spcPts val="1400"/>
              </a:spcBef>
            </a:pPr>
            <a:r>
              <a:rPr lang="en-US" sz="2200" dirty="0">
                <a:solidFill>
                  <a:schemeClr val="accent3">
                    <a:lumMod val="25000"/>
                  </a:schemeClr>
                </a:solidFill>
                <a:latin typeface="Abadi" panose="020B0604020104020204" pitchFamily="34" charset="0"/>
              </a:rPr>
              <a:t>Link of python file: </a:t>
            </a:r>
            <a:r>
              <a:rPr lang="en-US" sz="2200" dirty="0">
                <a:solidFill>
                  <a:schemeClr val="accent3">
                    <a:lumMod val="25000"/>
                  </a:schemeClr>
                </a:solidFill>
                <a:latin typeface="Abadi" panose="020B0604020104020204" pitchFamily="34" charset="0"/>
                <a:hlinkClick r:id="rId3"/>
              </a:rPr>
              <a:t>link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4221" y="1542597"/>
            <a:ext cx="104313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is separated into training data and testing data to estimate the model’s performance in unseen data.</a:t>
            </a:r>
          </a:p>
          <a:p>
            <a:pPr>
              <a:lnSpc>
                <a:spcPct val="100000"/>
              </a:lnSpc>
              <a:spcBef>
                <a:spcPts val="1400"/>
              </a:spcBef>
            </a:pPr>
            <a:r>
              <a:rPr lang="en-US" sz="2200" dirty="0">
                <a:solidFill>
                  <a:schemeClr val="accent3">
                    <a:lumMod val="25000"/>
                  </a:schemeClr>
                </a:solidFill>
                <a:latin typeface="Abadi" panose="020B0604020104020204" pitchFamily="34" charset="0"/>
              </a:rPr>
              <a:t>Classification Algorithms like KNN, SVM, Decision Trees were used to train the model </a:t>
            </a:r>
          </a:p>
          <a:p>
            <a:pPr>
              <a:lnSpc>
                <a:spcPct val="100000"/>
              </a:lnSpc>
              <a:spcBef>
                <a:spcPts val="1400"/>
              </a:spcBef>
            </a:pP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was used to train and optimize the models with various combinations of parameters and hyper parameters.</a:t>
            </a:r>
          </a:p>
          <a:p>
            <a:pPr>
              <a:lnSpc>
                <a:spcPct val="100000"/>
              </a:lnSpc>
              <a:spcBef>
                <a:spcPts val="1400"/>
              </a:spcBef>
            </a:pPr>
            <a:r>
              <a:rPr lang="en-US" sz="2200" dirty="0">
                <a:solidFill>
                  <a:schemeClr val="accent3">
                    <a:lumMod val="25000"/>
                  </a:schemeClr>
                </a:solidFill>
                <a:latin typeface="Abadi" panose="020B0604020104020204" pitchFamily="34" charset="0"/>
              </a:rPr>
              <a:t>The model’s performance was estimated on test data using metrics like accuracy score, confusion matrix, F1 score, Precision, Recall, Support</a:t>
            </a:r>
          </a:p>
          <a:p>
            <a:pPr>
              <a:lnSpc>
                <a:spcPct val="100000"/>
              </a:lnSpc>
              <a:spcBef>
                <a:spcPts val="1400"/>
              </a:spcBef>
            </a:pPr>
            <a:r>
              <a:rPr lang="en-US" sz="2200" dirty="0">
                <a:solidFill>
                  <a:schemeClr val="accent3">
                    <a:lumMod val="25000"/>
                  </a:schemeClr>
                </a:solidFill>
                <a:latin typeface="Abadi" panose="020B0604020104020204" pitchFamily="34" charset="0"/>
              </a:rPr>
              <a:t>Link of Notebook : </a:t>
            </a:r>
            <a:r>
              <a:rPr lang="en-US" sz="2200" dirty="0">
                <a:solidFill>
                  <a:schemeClr val="accent3">
                    <a:lumMod val="25000"/>
                  </a:schemeClr>
                </a:solidFill>
                <a:latin typeface="Abadi" panose="020B0604020104020204" pitchFamily="34" charset="0"/>
                <a:hlinkClick r:id="rId3"/>
              </a:rPr>
              <a:t>link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91058" y="1774371"/>
            <a:ext cx="10017393" cy="903514"/>
          </a:xfrm>
          <a:prstGeom prst="rect">
            <a:avLst/>
          </a:prstGeom>
        </p:spPr>
        <p:txBody>
          <a:bodyPr>
            <a:normAutofit fontScale="92500"/>
          </a:bodyPr>
          <a:lstStyle/>
          <a:p>
            <a:pPr marL="0" indent="0">
              <a:lnSpc>
                <a:spcPct val="100000"/>
              </a:lnSpc>
              <a:spcBef>
                <a:spcPts val="1400"/>
              </a:spcBef>
              <a:buNone/>
            </a:pPr>
            <a:r>
              <a:rPr lang="en-IN" sz="2200" dirty="0">
                <a:solidFill>
                  <a:schemeClr val="accent3">
                    <a:lumMod val="25000"/>
                  </a:schemeClr>
                </a:solidFill>
                <a:latin typeface="Abadi" panose="020B0604020104020204" pitchFamily="34" charset="0"/>
              </a:rPr>
              <a:t>Category plot between Flight Number and Launch Site shows that </a:t>
            </a:r>
            <a:r>
              <a:rPr lang="en-US" sz="2200" dirty="0">
                <a:solidFill>
                  <a:schemeClr val="accent3">
                    <a:lumMod val="25000"/>
                  </a:schemeClr>
                </a:solidFill>
                <a:latin typeface="Abadi" panose="020B0604020104020204" pitchFamily="34" charset="0"/>
              </a:rPr>
              <a:t>CCAFS SLC-40 is used frequently than other launch sites where the least used one being </a:t>
            </a:r>
            <a:r>
              <a:rPr lang="en-IN" sz="2400" dirty="0"/>
              <a:t>VAFB SLC-4E</a:t>
            </a:r>
            <a:endParaRPr lang="en-IN"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C9EDA6E4-5B3B-BCC0-8F89-E059738483A2}"/>
              </a:ext>
            </a:extLst>
          </p:cNvPr>
          <p:cNvPicPr>
            <a:picLocks noChangeAspect="1"/>
          </p:cNvPicPr>
          <p:nvPr/>
        </p:nvPicPr>
        <p:blipFill>
          <a:blip r:embed="rId3"/>
          <a:stretch>
            <a:fillRect/>
          </a:stretch>
        </p:blipFill>
        <p:spPr>
          <a:xfrm>
            <a:off x="1035386" y="3172289"/>
            <a:ext cx="9676563" cy="285328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07025" y="1534159"/>
            <a:ext cx="9577949" cy="1841049"/>
          </a:xfrm>
          <a:prstGeom prst="rect">
            <a:avLst/>
          </a:prstGeom>
        </p:spPr>
        <p:txBody>
          <a:bodyPr>
            <a:normAutofit fontScale="92500"/>
          </a:bodyPr>
          <a:lstStyle/>
          <a:p>
            <a:pPr marL="0" indent="0">
              <a:lnSpc>
                <a:spcPct val="100000"/>
              </a:lnSpc>
              <a:spcBef>
                <a:spcPts val="1400"/>
              </a:spcBef>
              <a:buNone/>
            </a:pPr>
            <a:r>
              <a:rPr lang="en-IN" sz="2200" dirty="0">
                <a:solidFill>
                  <a:schemeClr val="accent3">
                    <a:lumMod val="25000"/>
                  </a:schemeClr>
                </a:solidFill>
                <a:latin typeface="Abadi" panose="020B0604020104020204" pitchFamily="34" charset="0"/>
              </a:rPr>
              <a:t>Category plot between Payload and Launch Site shows that </a:t>
            </a:r>
          </a:p>
          <a:p>
            <a:pPr>
              <a:lnSpc>
                <a:spcPct val="100000"/>
              </a:lnSpc>
              <a:spcBef>
                <a:spcPts val="1400"/>
              </a:spcBef>
            </a:pPr>
            <a:r>
              <a:rPr lang="en-US" sz="2000" dirty="0">
                <a:latin typeface="Abadi" panose="020B0604020104020204" pitchFamily="34" charset="0"/>
              </a:rPr>
              <a:t>VAFB-SLC launch site there are no rockets launched for heavy payload mass(greater than 10000).</a:t>
            </a:r>
          </a:p>
          <a:p>
            <a:pPr>
              <a:lnSpc>
                <a:spcPct val="100000"/>
              </a:lnSpc>
              <a:spcBef>
                <a:spcPts val="1400"/>
              </a:spcBef>
            </a:pPr>
            <a:r>
              <a:rPr lang="en-US" sz="2000" dirty="0">
                <a:solidFill>
                  <a:schemeClr val="accent3">
                    <a:lumMod val="25000"/>
                  </a:schemeClr>
                </a:solidFill>
                <a:latin typeface="Abadi" panose="020B0604020104020204" pitchFamily="34" charset="0"/>
              </a:rPr>
              <a:t>5000 – 7000 kg of Payload had the least success rate among other mass of payload.</a:t>
            </a:r>
            <a:endParaRPr lang="en-IN"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a:extLst>
              <a:ext uri="{FF2B5EF4-FFF2-40B4-BE49-F238E27FC236}">
                <a16:creationId xmlns:a16="http://schemas.microsoft.com/office/drawing/2014/main" id="{E85F0782-297E-8A5C-B8E7-DC47B56DFB1A}"/>
              </a:ext>
            </a:extLst>
          </p:cNvPr>
          <p:cNvPicPr>
            <a:picLocks noChangeAspect="1"/>
          </p:cNvPicPr>
          <p:nvPr/>
        </p:nvPicPr>
        <p:blipFill>
          <a:blip r:embed="rId3"/>
          <a:stretch>
            <a:fillRect/>
          </a:stretch>
        </p:blipFill>
        <p:spPr>
          <a:xfrm>
            <a:off x="1122680" y="3482792"/>
            <a:ext cx="9946640" cy="254278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05023" y="1901511"/>
            <a:ext cx="5122788" cy="381158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Bar Graph between Success vs Orbit Type shows that</a:t>
            </a:r>
          </a:p>
          <a:p>
            <a:pPr marL="457200" indent="-457200">
              <a:lnSpc>
                <a:spcPct val="100000"/>
              </a:lnSpc>
              <a:spcBef>
                <a:spcPts val="1400"/>
              </a:spcBef>
              <a:buFont typeface="+mj-lt"/>
              <a:buAutoNum type="arabicParenR"/>
            </a:pPr>
            <a:r>
              <a:rPr lang="en-US" sz="2200" dirty="0">
                <a:solidFill>
                  <a:schemeClr val="accent3">
                    <a:lumMod val="25000"/>
                  </a:schemeClr>
                </a:solidFill>
                <a:latin typeface="Abadi" panose="020B0604020104020204" pitchFamily="34" charset="0"/>
              </a:rPr>
              <a:t>ES–L1, GEO, HEO, SSO, VLEO were the orbits to which the launches were always successful.</a:t>
            </a:r>
          </a:p>
          <a:p>
            <a:pPr marL="457200" indent="-457200">
              <a:lnSpc>
                <a:spcPct val="100000"/>
              </a:lnSpc>
              <a:spcBef>
                <a:spcPts val="1400"/>
              </a:spcBef>
              <a:buFont typeface="+mj-lt"/>
              <a:buAutoNum type="arabicParenR"/>
            </a:pPr>
            <a:r>
              <a:rPr lang="en-US" sz="2200" dirty="0">
                <a:solidFill>
                  <a:schemeClr val="accent3">
                    <a:lumMod val="25000"/>
                  </a:schemeClr>
                </a:solidFill>
                <a:latin typeface="Abadi" panose="020B0604020104020204" pitchFamily="34" charset="0"/>
              </a:rPr>
              <a:t>GTO, ISS, LEO, MEO, PO, VLEO are the orbits to which the launches had both success and failures</a:t>
            </a:r>
          </a:p>
          <a:p>
            <a:pPr marL="457200" indent="-457200">
              <a:lnSpc>
                <a:spcPct val="100000"/>
              </a:lnSpc>
              <a:spcBef>
                <a:spcPts val="1400"/>
              </a:spcBef>
              <a:buFont typeface="+mj-lt"/>
              <a:buAutoNum type="arabicParenR"/>
            </a:pPr>
            <a:r>
              <a:rPr lang="en-US" sz="2200" dirty="0">
                <a:solidFill>
                  <a:schemeClr val="accent3">
                    <a:lumMod val="25000"/>
                  </a:schemeClr>
                </a:solidFill>
                <a:latin typeface="Abadi" panose="020B0604020104020204" pitchFamily="34" charset="0"/>
              </a:rPr>
              <a:t>SO is the only orbit which has faced only failures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25AB1285-395D-C833-9F81-6183D6E1DB3A}"/>
              </a:ext>
            </a:extLst>
          </p:cNvPr>
          <p:cNvPicPr>
            <a:picLocks noChangeAspect="1"/>
          </p:cNvPicPr>
          <p:nvPr/>
        </p:nvPicPr>
        <p:blipFill>
          <a:blip r:embed="rId3"/>
          <a:stretch>
            <a:fillRect/>
          </a:stretch>
        </p:blipFill>
        <p:spPr>
          <a:xfrm>
            <a:off x="6299200" y="1720910"/>
            <a:ext cx="5122789" cy="417279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4561" y="1794119"/>
            <a:ext cx="5171439" cy="37903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Categorical plot between Flight Number vs Orbit shows that</a:t>
            </a:r>
          </a:p>
          <a:p>
            <a:pPr>
              <a:lnSpc>
                <a:spcPct val="100000"/>
              </a:lnSpc>
              <a:spcBef>
                <a:spcPts val="1400"/>
              </a:spcBef>
            </a:pPr>
            <a:r>
              <a:rPr lang="en-US" sz="2000" dirty="0">
                <a:latin typeface="Abadi" panose="020B0604020104020204" pitchFamily="34" charset="0"/>
              </a:rPr>
              <a:t>LEO orbit, success seems to be related to the number of flights.</a:t>
            </a:r>
          </a:p>
          <a:p>
            <a:pPr>
              <a:lnSpc>
                <a:spcPct val="100000"/>
              </a:lnSpc>
              <a:spcBef>
                <a:spcPts val="1400"/>
              </a:spcBef>
            </a:pPr>
            <a:r>
              <a:rPr lang="en-US" sz="2000" dirty="0">
                <a:latin typeface="Abadi" panose="020B0604020104020204" pitchFamily="34" charset="0"/>
              </a:rPr>
              <a:t>GTO orbit, there appears to be no relationship between flight number and success.</a:t>
            </a:r>
          </a:p>
          <a:p>
            <a:pPr>
              <a:lnSpc>
                <a:spcPct val="100000"/>
              </a:lnSpc>
              <a:spcBef>
                <a:spcPts val="1400"/>
              </a:spcBef>
            </a:pPr>
            <a:r>
              <a:rPr lang="en-US" sz="2000" dirty="0">
                <a:solidFill>
                  <a:schemeClr val="accent3">
                    <a:lumMod val="25000"/>
                  </a:schemeClr>
                </a:solidFill>
                <a:latin typeface="Abadi" panose="020B0604020104020204" pitchFamily="34" charset="0"/>
              </a:rPr>
              <a:t>SSO orbit, had only success for all the launched flight numbers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BF1D4EF-3F57-C59E-4363-63AA86542B20}"/>
              </a:ext>
            </a:extLst>
          </p:cNvPr>
          <p:cNvPicPr>
            <a:picLocks noChangeAspect="1"/>
          </p:cNvPicPr>
          <p:nvPr/>
        </p:nvPicPr>
        <p:blipFill>
          <a:blip r:embed="rId3"/>
          <a:stretch>
            <a:fillRect/>
          </a:stretch>
        </p:blipFill>
        <p:spPr>
          <a:xfrm>
            <a:off x="6485726" y="1794118"/>
            <a:ext cx="4458091" cy="379030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69719" y="1442720"/>
            <a:ext cx="9052561" cy="1859280"/>
          </a:xfrm>
          <a:prstGeom prst="rect">
            <a:avLst/>
          </a:prstGeom>
        </p:spPr>
        <p:txBody>
          <a:bodyPr>
            <a:normAutofit/>
          </a:bodyPr>
          <a:lstStyle/>
          <a:p>
            <a:pPr marL="0" indent="0">
              <a:buNone/>
            </a:pPr>
            <a:r>
              <a:rPr lang="en-US" sz="2000" dirty="0"/>
              <a:t>Categorical plot between Payload vs Orbit Type shows that</a:t>
            </a:r>
          </a:p>
          <a:p>
            <a:r>
              <a:rPr lang="en-US" sz="2000" dirty="0"/>
              <a:t>With heavy payloads the successful landing or positive landing rate are more for Polar, LEO and ISS.</a:t>
            </a:r>
          </a:p>
          <a:p>
            <a:r>
              <a:rPr lang="en-US" sz="2000" dirty="0"/>
              <a:t>However, for GTO, it's difficult to distinguish between successful and unsuccessful landings as both outcomes are present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EC04726-1B66-DFB0-79B7-7F4F8F4BAC9A}"/>
              </a:ext>
            </a:extLst>
          </p:cNvPr>
          <p:cNvPicPr>
            <a:picLocks noChangeAspect="1"/>
          </p:cNvPicPr>
          <p:nvPr/>
        </p:nvPicPr>
        <p:blipFill>
          <a:blip r:embed="rId3"/>
          <a:stretch>
            <a:fillRect/>
          </a:stretch>
        </p:blipFill>
        <p:spPr>
          <a:xfrm>
            <a:off x="1198880" y="3957513"/>
            <a:ext cx="9794240" cy="206806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76960" y="1715687"/>
            <a:ext cx="4378959" cy="381158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Line chart between Success Yearly Trend shows that</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Success rate since 2013 kept increasing till 2020 with a slight dip in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B94C8B1-8DCA-75DB-8756-B09911D9DDF9}"/>
              </a:ext>
            </a:extLst>
          </p:cNvPr>
          <p:cNvPicPr>
            <a:picLocks noChangeAspect="1"/>
          </p:cNvPicPr>
          <p:nvPr/>
        </p:nvPicPr>
        <p:blipFill>
          <a:blip r:embed="rId3"/>
          <a:stretch>
            <a:fillRect/>
          </a:stretch>
        </p:blipFill>
        <p:spPr>
          <a:xfrm>
            <a:off x="5898474" y="1715687"/>
            <a:ext cx="5387137" cy="381158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254869" cy="412813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Launch sites were accessed using the keyword DISTINCT.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8F961F7-BCD8-1B67-EBA9-4CC81AA14834}"/>
              </a:ext>
            </a:extLst>
          </p:cNvPr>
          <p:cNvPicPr>
            <a:picLocks noChangeAspect="1"/>
          </p:cNvPicPr>
          <p:nvPr/>
        </p:nvPicPr>
        <p:blipFill>
          <a:blip r:embed="rId3"/>
          <a:stretch>
            <a:fillRect/>
          </a:stretch>
        </p:blipFill>
        <p:spPr>
          <a:xfrm>
            <a:off x="6441440" y="1804760"/>
            <a:ext cx="4844171" cy="395595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2081"/>
            <a:ext cx="10111350" cy="97259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highlight>
                  <a:srgbClr val="F2F4F8"/>
                </a:highlight>
                <a:latin typeface="Abadi" panose="020B0604020104020204" pitchFamily="34" charset="0"/>
              </a:rPr>
              <a:t>The </a:t>
            </a:r>
            <a:r>
              <a:rPr lang="en-US" sz="2200" dirty="0">
                <a:solidFill>
                  <a:schemeClr val="accent3">
                    <a:lumMod val="25000"/>
                  </a:schemeClr>
                </a:solidFill>
                <a:latin typeface="Abadi" panose="020B0604020104020204" pitchFamily="34" charset="0"/>
              </a:rPr>
              <a:t>query to get </a:t>
            </a:r>
            <a:r>
              <a:rPr lang="en-US" sz="2200" dirty="0">
                <a:solidFill>
                  <a:schemeClr val="accent3">
                    <a:lumMod val="25000"/>
                  </a:schemeClr>
                </a:solidFill>
                <a:highlight>
                  <a:srgbClr val="F2F4F8"/>
                </a:highlight>
                <a:latin typeface="Abadi" panose="020B0604020104020204" pitchFamily="34" charset="0"/>
              </a:rPr>
              <a:t>the </a:t>
            </a:r>
            <a:r>
              <a:rPr lang="en-US" sz="2200" dirty="0">
                <a:solidFill>
                  <a:schemeClr val="accent3">
                    <a:lumMod val="25000"/>
                  </a:schemeClr>
                </a:solidFill>
                <a:latin typeface="Abadi" panose="020B0604020104020204" pitchFamily="34" charset="0"/>
              </a:rPr>
              <a:t>launch sites </a:t>
            </a:r>
            <a:r>
              <a:rPr lang="en-US" sz="2200" dirty="0">
                <a:solidFill>
                  <a:schemeClr val="accent3">
                    <a:lumMod val="25000"/>
                  </a:schemeClr>
                </a:solidFill>
                <a:highlight>
                  <a:srgbClr val="F2F4F8"/>
                </a:highlight>
                <a:latin typeface="Abadi" panose="020B0604020104020204" pitchFamily="34" charset="0"/>
              </a:rPr>
              <a:t>that begin with CCA used the keyword LIKE and wildcard % and also the keyword LIMIT.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FA8AC2D-BF9D-7103-1ED2-7B3B1C0DDF2A}"/>
              </a:ext>
            </a:extLst>
          </p:cNvPr>
          <p:cNvPicPr>
            <a:picLocks noChangeAspect="1"/>
          </p:cNvPicPr>
          <p:nvPr/>
        </p:nvPicPr>
        <p:blipFill>
          <a:blip r:embed="rId3"/>
          <a:stretch>
            <a:fillRect/>
          </a:stretch>
        </p:blipFill>
        <p:spPr>
          <a:xfrm>
            <a:off x="1394851" y="2541427"/>
            <a:ext cx="9265920" cy="371036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181019" cy="119475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query to Total Payload Mass has used the keyword WHERE, LIKE to specify the condition and SUM to compute sum of the payload mass.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80BDB07-B355-D4BC-6DEC-CBBE174FA71C}"/>
              </a:ext>
            </a:extLst>
          </p:cNvPr>
          <p:cNvPicPr>
            <a:picLocks noChangeAspect="1"/>
          </p:cNvPicPr>
          <p:nvPr/>
        </p:nvPicPr>
        <p:blipFill>
          <a:blip r:embed="rId3"/>
          <a:stretch>
            <a:fillRect/>
          </a:stretch>
        </p:blipFill>
        <p:spPr>
          <a:xfrm>
            <a:off x="2642705" y="3389344"/>
            <a:ext cx="6906589" cy="226726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6663"/>
            <a:ext cx="9865333" cy="115408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query to Average Payload Mass by F9 v1.1 has the keywords WHERE, LIKE to specify the condition and AVG to compute the average of the payload mass.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3D300DF-0A9D-6BCC-05C0-474F4160C61A}"/>
              </a:ext>
            </a:extLst>
          </p:cNvPr>
          <p:cNvPicPr>
            <a:picLocks noChangeAspect="1"/>
          </p:cNvPicPr>
          <p:nvPr/>
        </p:nvPicPr>
        <p:blipFill>
          <a:blip r:embed="rId3"/>
          <a:stretch>
            <a:fillRect/>
          </a:stretch>
        </p:blipFill>
        <p:spPr>
          <a:xfrm>
            <a:off x="2342626" y="2979711"/>
            <a:ext cx="7506748" cy="267689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181019" cy="108086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to First Successful Ground Landing Date has used the MIN function to compute the “minimum” date.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42BBABF-5FE2-8049-1895-4235027711BE}"/>
              </a:ext>
            </a:extLst>
          </p:cNvPr>
          <p:cNvPicPr>
            <a:picLocks noChangeAspect="1"/>
          </p:cNvPicPr>
          <p:nvPr/>
        </p:nvPicPr>
        <p:blipFill>
          <a:blip r:embed="rId3"/>
          <a:stretch>
            <a:fillRect/>
          </a:stretch>
        </p:blipFill>
        <p:spPr>
          <a:xfrm>
            <a:off x="2203799" y="3374862"/>
            <a:ext cx="6878010" cy="279121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rot="10800000" flipV="1">
            <a:off x="770011" y="1404258"/>
            <a:ext cx="9375476" cy="1186542"/>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query has used two conditions, the first one, boosters with Success in landing on Drone ship and the second one, to get data of payload mass being in the range of 4000 to 6000 kg.</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E17B23FD-C36F-63DE-FF47-80B3C20118FD}"/>
              </a:ext>
            </a:extLst>
          </p:cNvPr>
          <p:cNvPicPr>
            <a:picLocks noChangeAspect="1"/>
          </p:cNvPicPr>
          <p:nvPr/>
        </p:nvPicPr>
        <p:blipFill>
          <a:blip r:embed="rId3"/>
          <a:stretch>
            <a:fillRect/>
          </a:stretch>
        </p:blipFill>
        <p:spPr>
          <a:xfrm>
            <a:off x="1833055" y="2902291"/>
            <a:ext cx="8389511" cy="332410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4" y="1509315"/>
            <a:ext cx="5637839" cy="45162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900" dirty="0">
                <a:solidFill>
                  <a:schemeClr val="accent3">
                    <a:lumMod val="25000"/>
                  </a:schemeClr>
                </a:solidFill>
                <a:latin typeface="Abadi" panose="020B0604020104020204" pitchFamily="34" charset="0"/>
              </a:rPr>
              <a:t> 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 and Dash</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marL="0" indent="0">
              <a:lnSpc>
                <a:spcPct val="100000"/>
              </a:lnSpc>
              <a:spcBef>
                <a:spcPts val="1400"/>
              </a:spcBef>
              <a:buNone/>
            </a:pPr>
            <a:endParaRPr lang="en-US" sz="29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TextBox 1">
            <a:extLst>
              <a:ext uri="{FF2B5EF4-FFF2-40B4-BE49-F238E27FC236}">
                <a16:creationId xmlns:a16="http://schemas.microsoft.com/office/drawing/2014/main" id="{468472F0-1FB5-C085-63F4-626DBB8CD820}"/>
              </a:ext>
            </a:extLst>
          </p:cNvPr>
          <p:cNvSpPr txBox="1"/>
          <p:nvPr/>
        </p:nvSpPr>
        <p:spPr>
          <a:xfrm>
            <a:off x="6596743" y="1509315"/>
            <a:ext cx="4474029" cy="1892826"/>
          </a:xfrm>
          <a:prstGeom prst="rect">
            <a:avLst/>
          </a:prstGeom>
          <a:noFill/>
        </p:spPr>
        <p:txBody>
          <a:bodyPr wrap="square" rtlCol="0">
            <a:spAutoFit/>
          </a:bodyPr>
          <a:lstStyle/>
          <a:p>
            <a:pPr>
              <a:lnSpc>
                <a:spcPct val="100000"/>
              </a:lnSpc>
              <a:spcBef>
                <a:spcPts val="1400"/>
              </a:spcBef>
            </a:pPr>
            <a:r>
              <a:rPr lang="en-US" sz="29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dirty="0">
                <a:solidFill>
                  <a:schemeClr val="accent3">
                    <a:lumMod val="25000"/>
                  </a:schemeClr>
                </a:solidFill>
                <a:latin typeface="Abadi" panose="020B0604020104020204" pitchFamily="34" charset="0"/>
              </a:rPr>
              <a:t> Exploratory Data Analysis result</a:t>
            </a:r>
          </a:p>
          <a:p>
            <a:pPr lvl="1">
              <a:lnSpc>
                <a:spcPct val="100000"/>
              </a:lnSpc>
              <a:spcBef>
                <a:spcPts val="1400"/>
              </a:spcBef>
              <a:buFontTx/>
              <a:buChar char="-"/>
            </a:pPr>
            <a:r>
              <a:rPr lang="en-US" dirty="0">
                <a:solidFill>
                  <a:schemeClr val="accent3">
                    <a:lumMod val="25000"/>
                  </a:schemeClr>
                </a:solidFill>
                <a:latin typeface="Abadi" panose="020B0604020104020204" pitchFamily="34" charset="0"/>
              </a:rPr>
              <a:t> Interactive analytics in screenshots</a:t>
            </a:r>
          </a:p>
          <a:p>
            <a:pPr lvl="1">
              <a:lnSpc>
                <a:spcPct val="100000"/>
              </a:lnSpc>
              <a:spcBef>
                <a:spcPts val="1400"/>
              </a:spcBef>
              <a:buFontTx/>
              <a:buChar char="-"/>
            </a:pPr>
            <a:r>
              <a:rPr lang="en-US" dirty="0">
                <a:solidFill>
                  <a:schemeClr val="accent3">
                    <a:lumMod val="25000"/>
                  </a:schemeClr>
                </a:solidFill>
                <a:latin typeface="Abadi" panose="020B0604020104020204" pitchFamily="34" charset="0"/>
              </a:rPr>
              <a:t> Predictive Analytics result</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98611" y="1825625"/>
            <a:ext cx="4422476" cy="383494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includes the use of the keyword CASE and END to specify the condition which is passed to the GROUP BY keyword to group the data and display.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4D99E4BB-B6D7-85AA-4FD7-E1BF9C555785}"/>
              </a:ext>
            </a:extLst>
          </p:cNvPr>
          <p:cNvPicPr>
            <a:picLocks noChangeAspect="1"/>
          </p:cNvPicPr>
          <p:nvPr/>
        </p:nvPicPr>
        <p:blipFill>
          <a:blip r:embed="rId3"/>
          <a:stretch>
            <a:fillRect/>
          </a:stretch>
        </p:blipFill>
        <p:spPr>
          <a:xfrm>
            <a:off x="6119966" y="1825625"/>
            <a:ext cx="5189611" cy="366679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61922"/>
            <a:ext cx="5456619" cy="39669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query involves the use of a subquery to compute the maximum payload mass which is given as a value of payload mass in the WHERE clause, thereby completing the condition on which the data is being extracted.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3B87D0A7-907D-918B-04AB-F25F8C39E752}"/>
              </a:ext>
            </a:extLst>
          </p:cNvPr>
          <p:cNvPicPr>
            <a:picLocks noChangeAspect="1"/>
          </p:cNvPicPr>
          <p:nvPr/>
        </p:nvPicPr>
        <p:blipFill>
          <a:blip r:embed="rId3"/>
          <a:stretch>
            <a:fillRect/>
          </a:stretch>
        </p:blipFill>
        <p:spPr>
          <a:xfrm>
            <a:off x="6522738" y="1715431"/>
            <a:ext cx="4384068" cy="405989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1343"/>
            <a:ext cx="10515601" cy="1426028"/>
          </a:xfrm>
          <a:prstGeom prst="rect">
            <a:avLst/>
          </a:prstGeom>
        </p:spPr>
        <p:txBody>
          <a:bodyPr lIns="91440" tIns="45720" rIns="91440" bIns="45720" anchor="t">
            <a:normAutofit fontScale="92500"/>
          </a:bodyPr>
          <a:lstStyle/>
          <a:p>
            <a:pPr marL="0" indent="0">
              <a:lnSpc>
                <a:spcPct val="100000"/>
              </a:lnSpc>
              <a:spcBef>
                <a:spcPts val="1400"/>
              </a:spcBef>
              <a:buNone/>
            </a:pPr>
            <a:r>
              <a:rPr lang="en-US" dirty="0">
                <a:solidFill>
                  <a:schemeClr val="accent3">
                    <a:lumMod val="25000"/>
                  </a:schemeClr>
                </a:solidFill>
                <a:latin typeface="Abadi"/>
              </a:rPr>
              <a:t>The query to display “</a:t>
            </a:r>
            <a:r>
              <a:rPr lang="en-US" sz="1600" dirty="0">
                <a:latin typeface="Abadi" panose="020B0604020104020204" pitchFamily="34" charset="0"/>
              </a:rPr>
              <a:t>List the records which will display the month names, failure landing outcomes in drone ship ,booster versions, launch site for the months in year 2015</a:t>
            </a:r>
            <a:r>
              <a:rPr lang="en-US" dirty="0">
                <a:solidFill>
                  <a:schemeClr val="accent3">
                    <a:lumMod val="25000"/>
                  </a:schemeClr>
                </a:solidFill>
                <a:latin typeface="Abadi"/>
              </a:rPr>
              <a:t>” as given in the notebook involved the use of SUBSTR keyword to extract the date and year from the data.</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DE65F8D2-29FC-60D6-CC7F-E8385EA256B1}"/>
              </a:ext>
            </a:extLst>
          </p:cNvPr>
          <p:cNvPicPr>
            <a:picLocks noChangeAspect="1"/>
          </p:cNvPicPr>
          <p:nvPr/>
        </p:nvPicPr>
        <p:blipFill>
          <a:blip r:embed="rId3"/>
          <a:stretch>
            <a:fillRect/>
          </a:stretch>
        </p:blipFill>
        <p:spPr>
          <a:xfrm>
            <a:off x="2668579" y="3111092"/>
            <a:ext cx="6718461" cy="272075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022676" cy="410708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query involved the use of BETWEEN and AND keywords to specify the condition and GROUP BY is used to group the computed findings based on their landing outcome.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9FA1C45-EFBB-E90D-8432-0E06CCF14377}"/>
              </a:ext>
            </a:extLst>
          </p:cNvPr>
          <p:cNvPicPr>
            <a:picLocks noChangeAspect="1"/>
          </p:cNvPicPr>
          <p:nvPr/>
        </p:nvPicPr>
        <p:blipFill>
          <a:blip r:embed="rId3"/>
          <a:stretch>
            <a:fillRect/>
          </a:stretch>
        </p:blipFill>
        <p:spPr>
          <a:xfrm>
            <a:off x="7282544" y="1825624"/>
            <a:ext cx="3816504" cy="410708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Launching Sites of SpaceX rockets</a:t>
            </a:r>
          </a:p>
        </p:txBody>
      </p:sp>
      <p:pic>
        <p:nvPicPr>
          <p:cNvPr id="6" name="Picture 5">
            <a:extLst>
              <a:ext uri="{FF2B5EF4-FFF2-40B4-BE49-F238E27FC236}">
                <a16:creationId xmlns:a16="http://schemas.microsoft.com/office/drawing/2014/main" id="{263CC60F-24B4-8FDB-FF6B-AE117D87D98E}"/>
              </a:ext>
            </a:extLst>
          </p:cNvPr>
          <p:cNvPicPr>
            <a:picLocks noChangeAspect="1"/>
          </p:cNvPicPr>
          <p:nvPr/>
        </p:nvPicPr>
        <p:blipFill>
          <a:blip r:embed="rId3"/>
          <a:stretch>
            <a:fillRect/>
          </a:stretch>
        </p:blipFill>
        <p:spPr>
          <a:xfrm>
            <a:off x="1223205" y="1575377"/>
            <a:ext cx="9745590" cy="4378453"/>
          </a:xfrm>
          <a:prstGeom prst="rect">
            <a:avLst/>
          </a:prstGeom>
        </p:spPr>
      </p:pic>
      <p:sp>
        <p:nvSpPr>
          <p:cNvPr id="8" name="TextBox 7">
            <a:extLst>
              <a:ext uri="{FF2B5EF4-FFF2-40B4-BE49-F238E27FC236}">
                <a16:creationId xmlns:a16="http://schemas.microsoft.com/office/drawing/2014/main" id="{52154F7A-3B65-00B8-0989-D81DCF19BB54}"/>
              </a:ext>
            </a:extLst>
          </p:cNvPr>
          <p:cNvSpPr txBox="1"/>
          <p:nvPr/>
        </p:nvSpPr>
        <p:spPr>
          <a:xfrm>
            <a:off x="2024742" y="4169229"/>
            <a:ext cx="8839201" cy="1384995"/>
          </a:xfrm>
          <a:prstGeom prst="rect">
            <a:avLst/>
          </a:prstGeom>
          <a:noFill/>
        </p:spPr>
        <p:txBody>
          <a:bodyPr wrap="square" rtlCol="0">
            <a:spAutoFit/>
          </a:bodyPr>
          <a:lstStyle/>
          <a:p>
            <a:r>
              <a:rPr lang="en-IN" sz="2800" b="1" dirty="0">
                <a:latin typeface="Abadi" panose="020B0604020104020204" pitchFamily="34" charset="0"/>
              </a:rPr>
              <a:t>The world map shows the different locations of the launching sites for the SpaceX rockets, </a:t>
            </a:r>
          </a:p>
          <a:p>
            <a:r>
              <a:rPr lang="en-IN" sz="2800" b="1" dirty="0">
                <a:latin typeface="Abadi" panose="020B0604020104020204" pitchFamily="34" charset="0"/>
              </a:rPr>
              <a:t>These are located in the USA.</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AFF91492-3998-E929-ABA0-9B58C9410B9D}"/>
              </a:ext>
            </a:extLst>
          </p:cNvPr>
          <p:cNvPicPr>
            <a:picLocks noGrp="1" noChangeAspect="1"/>
          </p:cNvPicPr>
          <p:nvPr>
            <p:ph idx="4294967295"/>
          </p:nvPr>
        </p:nvPicPr>
        <p:blipFill>
          <a:blip r:embed="rId3"/>
          <a:stretch>
            <a:fillRect/>
          </a:stretch>
        </p:blipFill>
        <p:spPr>
          <a:xfrm>
            <a:off x="4677983" y="1575435"/>
            <a:ext cx="6431036" cy="39624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of Launch sites shown with color</a:t>
            </a:r>
          </a:p>
        </p:txBody>
      </p:sp>
      <p:sp>
        <p:nvSpPr>
          <p:cNvPr id="6" name="TextBox 5">
            <a:extLst>
              <a:ext uri="{FF2B5EF4-FFF2-40B4-BE49-F238E27FC236}">
                <a16:creationId xmlns:a16="http://schemas.microsoft.com/office/drawing/2014/main" id="{84DEFC5E-CB57-9C7D-7E7E-23009D3EA6B7}"/>
              </a:ext>
            </a:extLst>
          </p:cNvPr>
          <p:cNvSpPr txBox="1"/>
          <p:nvPr/>
        </p:nvSpPr>
        <p:spPr>
          <a:xfrm>
            <a:off x="1186544" y="1959428"/>
            <a:ext cx="3287486" cy="1200329"/>
          </a:xfrm>
          <a:prstGeom prst="rect">
            <a:avLst/>
          </a:prstGeom>
          <a:noFill/>
        </p:spPr>
        <p:txBody>
          <a:bodyPr wrap="square" rtlCol="0">
            <a:spAutoFit/>
          </a:bodyPr>
          <a:lstStyle/>
          <a:p>
            <a:r>
              <a:rPr lang="en-IN" dirty="0">
                <a:latin typeface="Abadi" panose="020B0604020104020204" pitchFamily="34" charset="0"/>
              </a:rPr>
              <a:t>The Successful Launches are marked by Green and the Failed Launches are Marked by Red.</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9"/>
            <a:ext cx="3497189" cy="433488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distances to the nearest coast line, highway and city are shown in the map</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The launching stations are located closer to the ocean</a:t>
            </a:r>
          </a:p>
          <a:p>
            <a:pPr marL="457200" indent="-457200">
              <a:lnSpc>
                <a:spcPct val="100000"/>
              </a:lnSpc>
              <a:spcBef>
                <a:spcPts val="1400"/>
              </a:spcBef>
              <a:buAutoNum type="arabicPeriod"/>
            </a:pPr>
            <a:r>
              <a:rPr lang="en-US" sz="2200" dirty="0">
                <a:solidFill>
                  <a:schemeClr val="accent3">
                    <a:lumMod val="25000"/>
                  </a:schemeClr>
                </a:solidFill>
                <a:latin typeface="Abadi" panose="020B0604020104020204" pitchFamily="34" charset="0"/>
              </a:rPr>
              <a:t>They are located farther away from ocean and highways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the nearest highway, coast, city</a:t>
            </a:r>
          </a:p>
        </p:txBody>
      </p:sp>
      <p:pic>
        <p:nvPicPr>
          <p:cNvPr id="4" name="Picture 3">
            <a:extLst>
              <a:ext uri="{FF2B5EF4-FFF2-40B4-BE49-F238E27FC236}">
                <a16:creationId xmlns:a16="http://schemas.microsoft.com/office/drawing/2014/main" id="{CB525518-5583-6AC7-2CA8-FDC39DC3EE47}"/>
              </a:ext>
            </a:extLst>
          </p:cNvPr>
          <p:cNvPicPr>
            <a:picLocks noChangeAspect="1"/>
          </p:cNvPicPr>
          <p:nvPr/>
        </p:nvPicPr>
        <p:blipFill>
          <a:blip r:embed="rId3"/>
          <a:stretch>
            <a:fillRect/>
          </a:stretch>
        </p:blipFill>
        <p:spPr>
          <a:xfrm>
            <a:off x="4550230" y="1735036"/>
            <a:ext cx="5932698" cy="382276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all Sites</a:t>
            </a:r>
          </a:p>
        </p:txBody>
      </p:sp>
      <p:pic>
        <p:nvPicPr>
          <p:cNvPr id="4" name="Picture 3">
            <a:extLst>
              <a:ext uri="{FF2B5EF4-FFF2-40B4-BE49-F238E27FC236}">
                <a16:creationId xmlns:a16="http://schemas.microsoft.com/office/drawing/2014/main" id="{4F744255-779C-7C2D-E934-6FB3903E8D53}"/>
              </a:ext>
            </a:extLst>
          </p:cNvPr>
          <p:cNvPicPr>
            <a:picLocks noChangeAspect="1"/>
          </p:cNvPicPr>
          <p:nvPr/>
        </p:nvPicPr>
        <p:blipFill>
          <a:blip r:embed="rId3"/>
          <a:stretch>
            <a:fillRect/>
          </a:stretch>
        </p:blipFill>
        <p:spPr>
          <a:xfrm>
            <a:off x="1200129" y="2759909"/>
            <a:ext cx="9791742" cy="3265664"/>
          </a:xfrm>
          <a:prstGeom prst="rect">
            <a:avLst/>
          </a:prstGeom>
        </p:spPr>
      </p:pic>
      <p:sp>
        <p:nvSpPr>
          <p:cNvPr id="6" name="TextBox 5">
            <a:extLst>
              <a:ext uri="{FF2B5EF4-FFF2-40B4-BE49-F238E27FC236}">
                <a16:creationId xmlns:a16="http://schemas.microsoft.com/office/drawing/2014/main" id="{143A5BCD-804B-3FEC-41B6-38042CC6BE78}"/>
              </a:ext>
            </a:extLst>
          </p:cNvPr>
          <p:cNvSpPr txBox="1"/>
          <p:nvPr/>
        </p:nvSpPr>
        <p:spPr>
          <a:xfrm>
            <a:off x="1480457" y="1600200"/>
            <a:ext cx="9046029" cy="954107"/>
          </a:xfrm>
          <a:prstGeom prst="rect">
            <a:avLst/>
          </a:prstGeom>
          <a:noFill/>
        </p:spPr>
        <p:txBody>
          <a:bodyPr wrap="square" rtlCol="0">
            <a:spAutoFit/>
          </a:bodyPr>
          <a:lstStyle/>
          <a:p>
            <a:r>
              <a:rPr lang="en-IN" sz="2800" dirty="0">
                <a:latin typeface="Abadi" panose="020B0604020104020204" pitchFamily="34" charset="0"/>
              </a:rPr>
              <a:t>The Launch Location KSC LC- 39A has over 40% of all the Successful Launches </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69571"/>
            <a:ext cx="10530114" cy="45560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
        <p:nvSpPr>
          <p:cNvPr id="3" name="TextBox 2">
            <a:extLst>
              <a:ext uri="{FF2B5EF4-FFF2-40B4-BE49-F238E27FC236}">
                <a16:creationId xmlns:a16="http://schemas.microsoft.com/office/drawing/2014/main" id="{2C8524F6-435C-EC9D-3064-684DF865BD04}"/>
              </a:ext>
            </a:extLst>
          </p:cNvPr>
          <p:cNvSpPr txBox="1"/>
          <p:nvPr/>
        </p:nvSpPr>
        <p:spPr>
          <a:xfrm>
            <a:off x="1115786" y="1872343"/>
            <a:ext cx="10242396" cy="2556918"/>
          </a:xfrm>
          <a:prstGeom prst="rect">
            <a:avLst/>
          </a:prstGeom>
          <a:noFill/>
        </p:spPr>
        <p:txBody>
          <a:bodyPr wrap="square" rtlCol="0">
            <a:spAutoFit/>
          </a:bodyPr>
          <a:lstStyle/>
          <a:p>
            <a:pPr marL="285750" indent="-285750">
              <a:lnSpc>
                <a:spcPct val="117000"/>
              </a:lnSpc>
              <a:buFont typeface="Courier New" panose="02070309020205020404" pitchFamily="49" charset="0"/>
              <a:buChar char="o"/>
            </a:pPr>
            <a:r>
              <a:rPr lang="en-US" sz="2000" dirty="0">
                <a:latin typeface="Abadi" panose="020B0604020104020204" pitchFamily="34" charset="0"/>
              </a:rPr>
              <a:t>The commercial space age is rapidly advancing, with companies like Virgin Galactic, Rocket Lab</a:t>
            </a:r>
            <a:r>
              <a:rPr lang="en-US" sz="2000" b="1" dirty="0">
                <a:latin typeface="Abadi" panose="020B0604020104020204" pitchFamily="34" charset="0"/>
              </a:rPr>
              <a:t>, </a:t>
            </a:r>
            <a:r>
              <a:rPr lang="en-US" sz="2000" dirty="0">
                <a:latin typeface="Abadi" panose="020B0604020104020204" pitchFamily="34" charset="0"/>
              </a:rPr>
              <a:t>Blue Origin, and SpaceX transforming space travel. </a:t>
            </a:r>
          </a:p>
          <a:p>
            <a:pPr marL="285750" indent="-285750">
              <a:lnSpc>
                <a:spcPct val="117000"/>
              </a:lnSpc>
              <a:buFont typeface="Courier New" panose="02070309020205020404" pitchFamily="49" charset="0"/>
              <a:buChar char="o"/>
            </a:pPr>
            <a:r>
              <a:rPr lang="en-US" sz="2000" dirty="0">
                <a:latin typeface="Abadi" panose="020B0604020104020204" pitchFamily="34" charset="0"/>
              </a:rPr>
              <a:t>SpaceX leads the industry with achievements such as manned space missions, Starlink satellite deployment, and regular trips to the International Space Station.</a:t>
            </a:r>
          </a:p>
          <a:p>
            <a:pPr marL="285750" indent="-285750">
              <a:lnSpc>
                <a:spcPct val="117000"/>
              </a:lnSpc>
              <a:buFont typeface="Courier New" panose="02070309020205020404" pitchFamily="49" charset="0"/>
              <a:buChar char="o"/>
            </a:pPr>
            <a:r>
              <a:rPr lang="en-US" sz="2000" dirty="0">
                <a:latin typeface="Abadi" panose="020B0604020104020204" pitchFamily="34" charset="0"/>
              </a:rPr>
              <a:t>A major innovation is the </a:t>
            </a:r>
            <a:r>
              <a:rPr lang="en-US" sz="2000" b="1" dirty="0">
                <a:latin typeface="Abadi" panose="020B0604020104020204" pitchFamily="34" charset="0"/>
              </a:rPr>
              <a:t>reuse of the Falcon 9 </a:t>
            </a:r>
            <a:r>
              <a:rPr lang="en-US" sz="2000" dirty="0">
                <a:latin typeface="Abadi" panose="020B0604020104020204" pitchFamily="34" charset="0"/>
              </a:rPr>
              <a:t>first stage, cutting launch costs to $62 million, compared to over $165 million by competitors.</a:t>
            </a:r>
          </a:p>
          <a:p>
            <a:pPr>
              <a:lnSpc>
                <a:spcPct val="117000"/>
              </a:lnSpc>
            </a:pPr>
            <a:endParaRPr lang="en-IN" dirty="0"/>
          </a:p>
        </p:txBody>
      </p:sp>
      <p:sp>
        <p:nvSpPr>
          <p:cNvPr id="6" name="TextBox 5">
            <a:extLst>
              <a:ext uri="{FF2B5EF4-FFF2-40B4-BE49-F238E27FC236}">
                <a16:creationId xmlns:a16="http://schemas.microsoft.com/office/drawing/2014/main" id="{65D30F36-F7B1-E841-8640-1A12D76D409B}"/>
              </a:ext>
            </a:extLst>
          </p:cNvPr>
          <p:cNvSpPr txBox="1"/>
          <p:nvPr/>
        </p:nvSpPr>
        <p:spPr>
          <a:xfrm>
            <a:off x="1115786" y="4788264"/>
            <a:ext cx="9753600" cy="1908215"/>
          </a:xfrm>
          <a:prstGeom prst="rect">
            <a:avLst/>
          </a:prstGeom>
          <a:noFill/>
        </p:spPr>
        <p:txBody>
          <a:bodyPr wrap="square" rtlCol="0">
            <a:spAutoFit/>
          </a:bodyPr>
          <a:lstStyle/>
          <a:p>
            <a:pPr marL="342900" indent="-342900">
              <a:buFont typeface="Courier New" panose="02070309020205020404" pitchFamily="49" charset="0"/>
              <a:buChar char="o"/>
            </a:pPr>
            <a:r>
              <a:rPr lang="en-US" sz="2000" dirty="0">
                <a:latin typeface="Abadi" panose="020B0604020104020204" pitchFamily="34" charset="0"/>
              </a:rPr>
              <a:t>What factors decide if the rocket will land successfully and will SpaceX reuse the first part of the rocket in a launch?</a:t>
            </a:r>
          </a:p>
          <a:p>
            <a:pPr marL="342900" indent="-342900">
              <a:buFont typeface="Courier New" panose="02070309020205020404" pitchFamily="49" charset="0"/>
              <a:buChar char="o"/>
            </a:pPr>
            <a:r>
              <a:rPr lang="en-US" sz="2000" dirty="0">
                <a:latin typeface="Abadi" panose="020B0604020104020204" pitchFamily="34" charset="0"/>
              </a:rPr>
              <a:t>Are there any patterns in SpaceX launches over time?</a:t>
            </a:r>
          </a:p>
          <a:p>
            <a:pPr marL="342900" indent="-342900">
              <a:buFont typeface="Courier New" panose="02070309020205020404" pitchFamily="49" charset="0"/>
              <a:buChar char="o"/>
            </a:pPr>
            <a:r>
              <a:rPr lang="en-US" sz="2000" dirty="0">
                <a:latin typeface="Abadi" panose="020B0604020104020204" pitchFamily="34" charset="0"/>
              </a:rPr>
              <a:t>Can a Machine Learning Model predict the whether SpaceX’s Falcon 9 first stage will land and be reused based on publicly available launch data?</a:t>
            </a:r>
          </a:p>
          <a:p>
            <a:endParaRPr lang="en-IN"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E4E35E0B-27DC-8BE0-533A-86A051FE719A}"/>
              </a:ext>
            </a:extLst>
          </p:cNvPr>
          <p:cNvPicPr>
            <a:picLocks noGrp="1" noChangeAspect="1"/>
          </p:cNvPicPr>
          <p:nvPr>
            <p:ph idx="4294967295"/>
          </p:nvPr>
        </p:nvPicPr>
        <p:blipFill>
          <a:blip r:embed="rId3"/>
          <a:stretch>
            <a:fillRect/>
          </a:stretch>
        </p:blipFill>
        <p:spPr>
          <a:xfrm>
            <a:off x="1848910" y="2756101"/>
            <a:ext cx="7808381" cy="3220077"/>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depicting Success vs Failure for the Launch Location KSC LC-39A</a:t>
            </a:r>
          </a:p>
        </p:txBody>
      </p:sp>
      <p:sp>
        <p:nvSpPr>
          <p:cNvPr id="6" name="TextBox 5">
            <a:extLst>
              <a:ext uri="{FF2B5EF4-FFF2-40B4-BE49-F238E27FC236}">
                <a16:creationId xmlns:a16="http://schemas.microsoft.com/office/drawing/2014/main" id="{62295F40-4B79-32FA-1BCC-A2E64E392CED}"/>
              </a:ext>
            </a:extLst>
          </p:cNvPr>
          <p:cNvSpPr txBox="1"/>
          <p:nvPr/>
        </p:nvSpPr>
        <p:spPr>
          <a:xfrm>
            <a:off x="1627414" y="1556657"/>
            <a:ext cx="8937172" cy="954107"/>
          </a:xfrm>
          <a:prstGeom prst="rect">
            <a:avLst/>
          </a:prstGeom>
          <a:noFill/>
        </p:spPr>
        <p:txBody>
          <a:bodyPr wrap="square" rtlCol="0">
            <a:spAutoFit/>
          </a:bodyPr>
          <a:lstStyle/>
          <a:p>
            <a:r>
              <a:rPr lang="en-IN" sz="2800" dirty="0">
                <a:latin typeface="Abadi" panose="020B0604020104020204" pitchFamily="34" charset="0"/>
              </a:rPr>
              <a:t>The location KSC LC 39A has the highest Success to Failure Ratio among all the other launches</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52407723-10EA-4FDE-7B0E-BD40D238DE12}"/>
              </a:ext>
            </a:extLst>
          </p:cNvPr>
          <p:cNvPicPr>
            <a:picLocks noGrp="1" noChangeAspect="1"/>
          </p:cNvPicPr>
          <p:nvPr>
            <p:ph idx="4294967295"/>
          </p:nvPr>
        </p:nvPicPr>
        <p:blipFill>
          <a:blip r:embed="rId3"/>
          <a:stretch>
            <a:fillRect/>
          </a:stretch>
        </p:blipFill>
        <p:spPr>
          <a:xfrm>
            <a:off x="6425832" y="2920415"/>
            <a:ext cx="4859779" cy="2383967"/>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 for all the locations with different payload ranges</a:t>
            </a:r>
          </a:p>
        </p:txBody>
      </p:sp>
      <p:pic>
        <p:nvPicPr>
          <p:cNvPr id="7" name="Picture 6">
            <a:extLst>
              <a:ext uri="{FF2B5EF4-FFF2-40B4-BE49-F238E27FC236}">
                <a16:creationId xmlns:a16="http://schemas.microsoft.com/office/drawing/2014/main" id="{8D0101D7-4A25-ED70-29B1-7C73D8A00D83}"/>
              </a:ext>
            </a:extLst>
          </p:cNvPr>
          <p:cNvPicPr>
            <a:picLocks noChangeAspect="1"/>
          </p:cNvPicPr>
          <p:nvPr/>
        </p:nvPicPr>
        <p:blipFill>
          <a:blip r:embed="rId4"/>
          <a:stretch>
            <a:fillRect/>
          </a:stretch>
        </p:blipFill>
        <p:spPr>
          <a:xfrm>
            <a:off x="770010" y="2920415"/>
            <a:ext cx="5449275" cy="2383967"/>
          </a:xfrm>
          <a:prstGeom prst="rect">
            <a:avLst/>
          </a:prstGeom>
        </p:spPr>
      </p:pic>
      <p:sp>
        <p:nvSpPr>
          <p:cNvPr id="8" name="TextBox 7">
            <a:extLst>
              <a:ext uri="{FF2B5EF4-FFF2-40B4-BE49-F238E27FC236}">
                <a16:creationId xmlns:a16="http://schemas.microsoft.com/office/drawing/2014/main" id="{40888C18-FC61-F785-2783-ADD8306356AA}"/>
              </a:ext>
            </a:extLst>
          </p:cNvPr>
          <p:cNvSpPr txBox="1"/>
          <p:nvPr/>
        </p:nvSpPr>
        <p:spPr>
          <a:xfrm>
            <a:off x="582203" y="2069550"/>
            <a:ext cx="5250155" cy="400110"/>
          </a:xfrm>
          <a:prstGeom prst="rect">
            <a:avLst/>
          </a:prstGeom>
          <a:noFill/>
        </p:spPr>
        <p:txBody>
          <a:bodyPr wrap="none" rtlCol="0">
            <a:spAutoFit/>
          </a:bodyPr>
          <a:lstStyle/>
          <a:p>
            <a:r>
              <a:rPr lang="en-IN" sz="2000" dirty="0">
                <a:latin typeface="Abadi" panose="020B0604020104020204" pitchFamily="34" charset="0"/>
              </a:rPr>
              <a:t>Range slider between 0 – 5000 kg of Payload</a:t>
            </a:r>
          </a:p>
        </p:txBody>
      </p:sp>
      <p:sp>
        <p:nvSpPr>
          <p:cNvPr id="9" name="TextBox 8">
            <a:extLst>
              <a:ext uri="{FF2B5EF4-FFF2-40B4-BE49-F238E27FC236}">
                <a16:creationId xmlns:a16="http://schemas.microsoft.com/office/drawing/2014/main" id="{AC315EA4-AEC3-7BB6-9CC3-97DAB8C07EDE}"/>
              </a:ext>
            </a:extLst>
          </p:cNvPr>
          <p:cNvSpPr txBox="1"/>
          <p:nvPr/>
        </p:nvSpPr>
        <p:spPr>
          <a:xfrm>
            <a:off x="5950687" y="2069550"/>
            <a:ext cx="5872120" cy="400110"/>
          </a:xfrm>
          <a:prstGeom prst="rect">
            <a:avLst/>
          </a:prstGeom>
          <a:noFill/>
        </p:spPr>
        <p:txBody>
          <a:bodyPr wrap="none" rtlCol="0">
            <a:spAutoFit/>
          </a:bodyPr>
          <a:lstStyle/>
          <a:p>
            <a:r>
              <a:rPr lang="en-IN" sz="2000" dirty="0">
                <a:latin typeface="Abadi" panose="020B0604020104020204" pitchFamily="34" charset="0"/>
              </a:rPr>
              <a:t>Range slider between 5000 – 10000 kg of Payload</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06388" y="1567543"/>
            <a:ext cx="3632955" cy="3984171"/>
          </a:xfrm>
          <a:prstGeom prst="rect">
            <a:avLst/>
          </a:prstGeom>
        </p:spPr>
        <p:txBody>
          <a:bodyPr vert="horz" lIns="91440" tIns="45720" rIns="91440" bIns="45720" rtlCol="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Looking at the Bar Chart, Decision Tree has the highest accuracy of 0.9036</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its parameters include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criterion : gini</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max_depth : 2</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max_features : sqrt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min_samples_leaf : 1</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min_samples_split: 5</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splitter: random</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8" name="Picture 7">
            <a:extLst>
              <a:ext uri="{FF2B5EF4-FFF2-40B4-BE49-F238E27FC236}">
                <a16:creationId xmlns:a16="http://schemas.microsoft.com/office/drawing/2014/main" id="{CE33B2F8-DB3C-C0ED-820E-E28C3C824AF1}"/>
              </a:ext>
            </a:extLst>
          </p:cNvPr>
          <p:cNvPicPr>
            <a:picLocks noChangeAspect="1"/>
          </p:cNvPicPr>
          <p:nvPr/>
        </p:nvPicPr>
        <p:blipFill>
          <a:blip r:embed="rId3"/>
          <a:stretch>
            <a:fillRect/>
          </a:stretch>
        </p:blipFill>
        <p:spPr>
          <a:xfrm>
            <a:off x="5334603" y="1585933"/>
            <a:ext cx="5951008" cy="400256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50842"/>
            <a:ext cx="5696103" cy="3704929"/>
          </a:xfrm>
          <a:prstGeom prst="rect">
            <a:avLst/>
          </a:prstGeom>
        </p:spPr>
        <p:txBody>
          <a:bodyPr>
            <a:normAutofit/>
          </a:bodyPr>
          <a:lstStyle/>
          <a:p>
            <a:pPr marL="0" indent="0">
              <a:lnSpc>
                <a:spcPct val="100000"/>
              </a:lnSpc>
              <a:spcBef>
                <a:spcPts val="1400"/>
              </a:spcBef>
              <a:buNone/>
            </a:pPr>
            <a:r>
              <a:rPr lang="en-US" sz="2000" dirty="0">
                <a:latin typeface="Abadi" panose="020B0604020104020204" pitchFamily="34" charset="0"/>
              </a:rPr>
              <a:t>The confusion matrix of the Decision Tree Classifier reveals that the model achieved perfect prediction accuracy for all instances where the rocket successfully landed. However, the model demonstrates limitations in predicting unsuccessful landings, misclassifying approximately 50% of these cases as successful landings. This indicates a bias towards predicting positive outcomes.</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4F67E72-A89C-8BD4-0146-D6733FD74779}"/>
              </a:ext>
            </a:extLst>
          </p:cNvPr>
          <p:cNvPicPr>
            <a:picLocks noChangeAspect="1"/>
          </p:cNvPicPr>
          <p:nvPr/>
        </p:nvPicPr>
        <p:blipFill>
          <a:blip r:embed="rId3"/>
          <a:stretch>
            <a:fillRect/>
          </a:stretch>
        </p:blipFill>
        <p:spPr>
          <a:xfrm>
            <a:off x="6744273" y="1650842"/>
            <a:ext cx="4541338" cy="381158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11086"/>
            <a:ext cx="10687961" cy="4615306"/>
          </a:xfrm>
          <a:prstGeom prst="rect">
            <a:avLst/>
          </a:prstGeom>
        </p:spPr>
        <p:txBody>
          <a:bodyPr>
            <a:normAutofit/>
          </a:bodyPr>
          <a:lstStyle/>
          <a:p>
            <a:pPr marL="342900" indent="-342900">
              <a:buFont typeface="Courier New" panose="02070309020205020404" pitchFamily="49" charset="0"/>
              <a:buChar char="o"/>
            </a:pPr>
            <a:r>
              <a:rPr lang="en-US" sz="2400" dirty="0">
                <a:latin typeface="Abadi" panose="020B0604020104020204" pitchFamily="34" charset="0"/>
              </a:rPr>
              <a:t>What factors decide if the rocket will land successfully and will SpaceX reuse the first part of the rocket in a launch?</a:t>
            </a:r>
          </a:p>
          <a:p>
            <a:pPr lvl="1"/>
            <a:r>
              <a:rPr lang="en-US" sz="1600" dirty="0">
                <a:latin typeface="Abadi" panose="020B0604020104020204" pitchFamily="34" charset="0"/>
              </a:rPr>
              <a:t>Launch Location, </a:t>
            </a:r>
            <a:r>
              <a:rPr lang="en-US" sz="1600" dirty="0">
                <a:solidFill>
                  <a:schemeClr val="accent3">
                    <a:lumMod val="25000"/>
                  </a:schemeClr>
                </a:solidFill>
                <a:latin typeface="Abadi" panose="020B0604020104020204" pitchFamily="34" charset="0"/>
              </a:rPr>
              <a:t>KSC LC-39A has the highest success to failure ratio.</a:t>
            </a:r>
            <a:endParaRPr lang="en-US" sz="1600" dirty="0">
              <a:latin typeface="Abadi" panose="020B0604020104020204" pitchFamily="34" charset="0"/>
            </a:endParaRPr>
          </a:p>
          <a:p>
            <a:pPr lvl="1"/>
            <a:r>
              <a:rPr lang="en-US" sz="1600" dirty="0">
                <a:latin typeface="Abadi" panose="020B0604020104020204" pitchFamily="34" charset="0"/>
              </a:rPr>
              <a:t>Orbit launched to, </a:t>
            </a:r>
            <a:r>
              <a:rPr lang="en-US" sz="1600" dirty="0">
                <a:solidFill>
                  <a:schemeClr val="accent3">
                    <a:lumMod val="25000"/>
                  </a:schemeClr>
                </a:solidFill>
                <a:latin typeface="Abadi" panose="020B0604020104020204" pitchFamily="34" charset="0"/>
              </a:rPr>
              <a:t>Orbits </a:t>
            </a:r>
            <a:r>
              <a:rPr lang="en-US" sz="1600" dirty="0">
                <a:latin typeface="Abadi" panose="020B0604020104020204" pitchFamily="34" charset="0"/>
              </a:rPr>
              <a:t>ES-L1, GEO, HEO, SSO, VLEO had the most success rate.</a:t>
            </a:r>
          </a:p>
          <a:p>
            <a:pPr lvl="1"/>
            <a:r>
              <a:rPr lang="en-US" sz="1600" dirty="0">
                <a:latin typeface="Abadi" panose="020B0604020104020204" pitchFamily="34" charset="0"/>
              </a:rPr>
              <a:t>Booster Version Used</a:t>
            </a:r>
          </a:p>
          <a:p>
            <a:pPr lvl="1"/>
            <a:r>
              <a:rPr lang="en-US" sz="1600" dirty="0">
                <a:latin typeface="Abadi" panose="020B0604020104020204" pitchFamily="34" charset="0"/>
              </a:rPr>
              <a:t>Payload Weight Carried</a:t>
            </a:r>
          </a:p>
          <a:p>
            <a:pPr marL="457200" lvl="1" indent="0">
              <a:buNone/>
            </a:pPr>
            <a:endParaRPr lang="en-US" sz="2000" dirty="0">
              <a:latin typeface="Abadi" panose="020B0604020104020204" pitchFamily="34" charset="0"/>
            </a:endParaRPr>
          </a:p>
          <a:p>
            <a:pPr marL="342900" indent="-342900">
              <a:buFont typeface="Courier New" panose="02070309020205020404" pitchFamily="49" charset="0"/>
              <a:buChar char="o"/>
            </a:pPr>
            <a:r>
              <a:rPr lang="en-US" sz="2400" dirty="0">
                <a:latin typeface="Abadi" panose="020B0604020104020204" pitchFamily="34" charset="0"/>
              </a:rPr>
              <a:t>Can a Machine Learning Model predict the whether SpaceX’s Falcon 9 first stage will land and be reused based on publicly available launch data?</a:t>
            </a:r>
          </a:p>
          <a:p>
            <a:pPr marL="800100" lvl="1" indent="-342900">
              <a:buFont typeface="Courier New" panose="02070309020205020404" pitchFamily="49" charset="0"/>
              <a:buChar char="o"/>
            </a:pPr>
            <a:r>
              <a:rPr lang="en-US" sz="1600" dirty="0">
                <a:latin typeface="Abadi" panose="020B0604020104020204" pitchFamily="34" charset="0"/>
              </a:rPr>
              <a:t>Yes, A Decision Tree Classifier can predict whether first stage will land or not with 90 percent accuracy.</a:t>
            </a:r>
          </a:p>
          <a:p>
            <a:pPr marL="800100" lvl="1" indent="-342900">
              <a:buFont typeface="Courier New" panose="02070309020205020404" pitchFamily="49" charset="0"/>
              <a:buChar char="o"/>
            </a:pPr>
            <a:endParaRPr lang="en-US" sz="1600" dirty="0">
              <a:latin typeface="Abadi" panose="020B0604020104020204" pitchFamily="34" charset="0"/>
            </a:endParaRPr>
          </a:p>
          <a:p>
            <a:pPr marL="342900" indent="-342900">
              <a:buFont typeface="Courier New" panose="02070309020205020404" pitchFamily="49" charset="0"/>
              <a:buChar char="o"/>
            </a:pPr>
            <a:r>
              <a:rPr lang="en-US" sz="2400" dirty="0">
                <a:latin typeface="Abadi" panose="020B0604020104020204" pitchFamily="34" charset="0"/>
              </a:rPr>
              <a:t>Are there any patterns in SpaceX launches over time?</a:t>
            </a:r>
          </a:p>
          <a:p>
            <a:pPr lvl="1"/>
            <a:r>
              <a:rPr lang="en-US" sz="1600" dirty="0">
                <a:latin typeface="Abadi" panose="020B0604020104020204" pitchFamily="34" charset="0"/>
              </a:rPr>
              <a:t>Yes, the Success of SpaceX rockets have increased almost continuously from 2013 to 2020</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965954"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Data Analysis Conclusions</a:t>
            </a:r>
            <a:endParaRPr lang="en-US" dirty="0">
              <a:solidFill>
                <a:srgbClr val="0B49CB"/>
              </a:solidFill>
            </a:endParaRPr>
          </a:p>
        </p:txBody>
      </p:sp>
      <p:pic>
        <p:nvPicPr>
          <p:cNvPr id="5122" name="Picture 2">
            <a:extLst>
              <a:ext uri="{FF2B5EF4-FFF2-40B4-BE49-F238E27FC236}">
                <a16:creationId xmlns:a16="http://schemas.microsoft.com/office/drawing/2014/main" id="{FD562DAA-A2C4-C3D4-BAC5-7E1D4BA8A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954" y="440204"/>
            <a:ext cx="3390935" cy="460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code/graph/notebooks that have been created during the preparation of this presentation is available on this </a:t>
            </a:r>
            <a:r>
              <a:rPr lang="en-US" sz="2200" dirty="0">
                <a:solidFill>
                  <a:schemeClr val="accent3">
                    <a:lumMod val="25000"/>
                  </a:schemeClr>
                </a:solidFill>
                <a:latin typeface="Abadi" panose="020B0604020104020204" pitchFamily="34" charset="0"/>
                <a:hlinkClick r:id="rId4"/>
              </a:rPr>
              <a:t>link</a:t>
            </a:r>
            <a:r>
              <a:rPr lang="en-US" sz="2200" dirty="0">
                <a:solidFill>
                  <a:schemeClr val="accent3">
                    <a:lumMod val="25000"/>
                  </a:schemeClr>
                </a:solidFill>
                <a:latin typeface="Abadi" panose="020B0604020104020204" pitchFamily="34" charset="0"/>
              </a:rPr>
              <a: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Data was collected using SpaceX API and web scraping from Wikipedia. </a:t>
            </a:r>
            <a:endParaRPr lang="en-US" sz="72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Encoding was applied to categorical attributes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6400"/>
            <a:ext cx="10515600" cy="4349174"/>
          </a:xfrm>
          <a:prstGeom prst="rect">
            <a:avLst/>
          </a:prstGeom>
        </p:spPr>
        <p:txBody>
          <a:bodyPr/>
          <a:lstStyle/>
          <a:p>
            <a:pPr>
              <a:lnSpc>
                <a:spcPct val="100000"/>
              </a:lnSpc>
            </a:pPr>
            <a:r>
              <a:rPr lang="en-IN" sz="1800" dirty="0">
                <a:latin typeface="Abadi" panose="020B0604020104020204" pitchFamily="34" charset="0"/>
              </a:rPr>
              <a:t>Request SpaceX API for past launches data</a:t>
            </a:r>
          </a:p>
          <a:p>
            <a:pPr>
              <a:lnSpc>
                <a:spcPct val="100000"/>
              </a:lnSpc>
            </a:pPr>
            <a:r>
              <a:rPr lang="en-IN" sz="1800" dirty="0">
                <a:latin typeface="Abadi" panose="020B0604020104020204" pitchFamily="34" charset="0"/>
              </a:rPr>
              <a:t>Extract detailed information on rockets, launchpads, payloads, and cores via API calls</a:t>
            </a:r>
          </a:p>
          <a:p>
            <a:pPr>
              <a:lnSpc>
                <a:spcPct val="100000"/>
              </a:lnSpc>
            </a:pPr>
            <a:r>
              <a:rPr lang="en-IN" sz="1800" dirty="0">
                <a:latin typeface="Abadi" panose="020B0604020104020204" pitchFamily="34" charset="0"/>
              </a:rPr>
              <a:t>Clean and normalize the received data for machine learning</a:t>
            </a:r>
          </a:p>
          <a:p>
            <a:pPr>
              <a:lnSpc>
                <a:spcPct val="100000"/>
              </a:lnSpc>
            </a:pPr>
            <a:r>
              <a:rPr lang="en-IN" sz="1800" dirty="0">
                <a:latin typeface="Abadi" panose="020B0604020104020204" pitchFamily="34" charset="0"/>
              </a:rPr>
              <a:t>Web scrape Wikipedia for Falcon 9 launch history data</a:t>
            </a:r>
          </a:p>
          <a:p>
            <a:pPr>
              <a:lnSpc>
                <a:spcPct val="100000"/>
              </a:lnSpc>
            </a:pPr>
            <a:r>
              <a:rPr lang="en-IN" sz="1800" dirty="0">
                <a:latin typeface="Abadi" panose="020B0604020104020204" pitchFamily="34" charset="0"/>
              </a:rPr>
              <a:t>Parse HTML tables containing launch records</a:t>
            </a:r>
          </a:p>
          <a:p>
            <a:pPr>
              <a:lnSpc>
                <a:spcPct val="100000"/>
              </a:lnSpc>
            </a:pPr>
            <a:r>
              <a:rPr lang="en-IN" sz="1800" dirty="0">
                <a:latin typeface="Abadi" panose="020B0604020104020204" pitchFamily="34" charset="0"/>
              </a:rPr>
              <a:t>Extract key features: launch date, booster version, launch site, payload info, landing outcome</a:t>
            </a:r>
          </a:p>
          <a:p>
            <a:pPr>
              <a:lnSpc>
                <a:spcPct val="100000"/>
              </a:lnSpc>
            </a:pPr>
            <a:r>
              <a:rPr lang="en-IN" sz="1800" dirty="0">
                <a:latin typeface="Abadi" panose="020B0604020104020204" pitchFamily="34" charset="0"/>
              </a:rPr>
              <a:t>Use helper functions to clean and format web scraped data</a:t>
            </a:r>
          </a:p>
          <a:p>
            <a:pPr marL="0" indent="0">
              <a:buNone/>
            </a:pPr>
            <a:endParaRPr lang="en-US" sz="2000" dirty="0">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000" dirty="0">
                <a:solidFill>
                  <a:schemeClr val="accent3">
                    <a:lumMod val="25000"/>
                  </a:schemeClr>
                </a:solidFill>
                <a:latin typeface="Abadi"/>
              </a:rPr>
              <a:t>Data of Falcon 9 was collected by sending a request to the url: </a:t>
            </a:r>
            <a:r>
              <a:rPr lang="en-US" sz="1600" dirty="0">
                <a:solidFill>
                  <a:schemeClr val="accent3">
                    <a:lumMod val="25000"/>
                  </a:schemeClr>
                </a:solidFill>
                <a:latin typeface="Abadi"/>
                <a:hlinkClick r:id="rId3"/>
              </a:rPr>
              <a:t>https://api.spacexdata.com/v4/launches/past</a:t>
            </a:r>
            <a:r>
              <a:rPr lang="en-US" sz="1600" dirty="0">
                <a:solidFill>
                  <a:schemeClr val="accent3">
                    <a:lumMod val="25000"/>
                  </a:schemeClr>
                </a:solidFill>
                <a:latin typeface="Abadi"/>
              </a:rPr>
              <a:t> </a:t>
            </a:r>
            <a:r>
              <a:rPr lang="en-US" sz="2000" dirty="0">
                <a:solidFill>
                  <a:schemeClr val="accent3">
                    <a:lumMod val="25000"/>
                  </a:schemeClr>
                </a:solidFill>
                <a:latin typeface="Abadi"/>
              </a:rPr>
              <a:t>using the requests library and data wrangling has been performed to gain useful insights on the Booster Version Falcon 9 </a:t>
            </a:r>
          </a:p>
          <a:p>
            <a:pPr>
              <a:lnSpc>
                <a:spcPct val="100000"/>
              </a:lnSpc>
              <a:spcBef>
                <a:spcPts val="1400"/>
              </a:spcBef>
            </a:pPr>
            <a:r>
              <a:rPr lang="en-US" sz="2000" dirty="0">
                <a:solidFill>
                  <a:schemeClr val="accent3">
                    <a:lumMod val="25000"/>
                  </a:schemeClr>
                </a:solidFill>
                <a:latin typeface="Abadi"/>
              </a:rPr>
              <a:t>Link for the Notebook : </a:t>
            </a:r>
            <a:r>
              <a:rPr lang="en-US" sz="2000" dirty="0">
                <a:solidFill>
                  <a:schemeClr val="accent3">
                    <a:lumMod val="25000"/>
                  </a:schemeClr>
                </a:solidFill>
                <a:latin typeface="Abadi"/>
                <a:hlinkClick r:id="rId4"/>
              </a:rPr>
              <a:t>link</a:t>
            </a:r>
            <a:endParaRPr lang="en-US" sz="2000" dirty="0">
              <a:solidFill>
                <a:schemeClr val="accent3">
                  <a:lumMod val="25000"/>
                </a:schemeClr>
              </a:solidFill>
              <a:latin typeface="Abadi"/>
            </a:endParaRPr>
          </a:p>
          <a:p>
            <a:endParaRPr lang="en-US" dirty="0"/>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E139DC2D-0C42-C9CE-D745-581A803BB636}"/>
              </a:ext>
            </a:extLst>
          </p:cNvPr>
          <p:cNvPicPr>
            <a:picLocks noChangeAspect="1"/>
          </p:cNvPicPr>
          <p:nvPr/>
        </p:nvPicPr>
        <p:blipFill>
          <a:blip r:embed="rId5"/>
          <a:stretch>
            <a:fillRect/>
          </a:stretch>
        </p:blipFill>
        <p:spPr>
          <a:xfrm>
            <a:off x="5935143" y="1792288"/>
            <a:ext cx="5436119" cy="420687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Scraped Wikipedia </a:t>
            </a:r>
            <a:r>
              <a:rPr lang="en-US" sz="2200" dirty="0">
                <a:solidFill>
                  <a:schemeClr val="accent3">
                    <a:lumMod val="25000"/>
                  </a:schemeClr>
                </a:solidFill>
                <a:latin typeface="Abadi" panose="020B0604020104020204" pitchFamily="34" charset="0"/>
                <a:hlinkClick r:id="rId3"/>
              </a:rPr>
              <a:t>Page</a:t>
            </a:r>
            <a:r>
              <a:rPr lang="en-US" sz="2200" dirty="0">
                <a:solidFill>
                  <a:schemeClr val="accent3">
                    <a:lumMod val="25000"/>
                  </a:schemeClr>
                </a:solidFill>
                <a:latin typeface="Abadi" panose="020B0604020104020204" pitchFamily="34" charset="0"/>
              </a:rPr>
              <a:t> using Beautiful Soup and requests library and Parsed to a Data Frame for further analysis.</a:t>
            </a:r>
          </a:p>
          <a:p>
            <a:pPr>
              <a:lnSpc>
                <a:spcPct val="100000"/>
              </a:lnSpc>
              <a:spcBef>
                <a:spcPts val="1400"/>
              </a:spcBef>
            </a:pPr>
            <a:r>
              <a:rPr lang="en-US" sz="2200" dirty="0">
                <a:solidFill>
                  <a:schemeClr val="accent3">
                    <a:lumMod val="25000"/>
                  </a:schemeClr>
                </a:solidFill>
                <a:latin typeface="Abadi" panose="020B0604020104020204" pitchFamily="34" charset="0"/>
              </a:rPr>
              <a:t>Link of the Notebook: </a:t>
            </a:r>
            <a:r>
              <a:rPr lang="en-US" sz="2200" dirty="0">
                <a:solidFill>
                  <a:schemeClr val="accent3">
                    <a:lumMod val="25000"/>
                  </a:schemeClr>
                </a:solidFill>
                <a:latin typeface="Abadi" panose="020B0604020104020204" pitchFamily="34" charset="0"/>
                <a:hlinkClick r:id="rId4"/>
              </a:rPr>
              <a:t>link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a:extLst>
              <a:ext uri="{FF2B5EF4-FFF2-40B4-BE49-F238E27FC236}">
                <a16:creationId xmlns:a16="http://schemas.microsoft.com/office/drawing/2014/main" id="{FE1EB321-932D-3BB5-CEEB-993DC2E9E985}"/>
              </a:ext>
            </a:extLst>
          </p:cNvPr>
          <p:cNvPicPr>
            <a:picLocks noChangeAspect="1"/>
          </p:cNvPicPr>
          <p:nvPr/>
        </p:nvPicPr>
        <p:blipFill>
          <a:blip r:embed="rId5"/>
          <a:stretch>
            <a:fillRect/>
          </a:stretch>
        </p:blipFill>
        <p:spPr>
          <a:xfrm>
            <a:off x="4953000" y="1765877"/>
            <a:ext cx="6485011"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535</TotalTime>
  <Words>2109</Words>
  <Application>Microsoft Office PowerPoint</Application>
  <PresentationFormat>Widescreen</PresentationFormat>
  <Paragraphs>249</Paragraphs>
  <Slides>47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Courier New</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Shri Hari</cp:lastModifiedBy>
  <cp:revision>199</cp:revision>
  <dcterms:created xsi:type="dcterms:W3CDTF">2021-04-29T18:58:34Z</dcterms:created>
  <dcterms:modified xsi:type="dcterms:W3CDTF">2025-09-08T18:15:45Z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